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8" r:id="rId5"/>
    <p:sldId id="273" r:id="rId6"/>
    <p:sldId id="275" r:id="rId7"/>
    <p:sldId id="259" r:id="rId8"/>
    <p:sldId id="282" r:id="rId9"/>
    <p:sldId id="281" r:id="rId10"/>
    <p:sldId id="283" r:id="rId11"/>
    <p:sldId id="284" r:id="rId12"/>
    <p:sldId id="289" r:id="rId13"/>
    <p:sldId id="290" r:id="rId14"/>
    <p:sldId id="276"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4" autoAdjust="0"/>
  </p:normalViewPr>
  <p:slideViewPr>
    <p:cSldViewPr snapToGrid="0">
      <p:cViewPr>
        <p:scale>
          <a:sx n="66" d="100"/>
          <a:sy n="66" d="100"/>
        </p:scale>
        <p:origin x="1330" y="31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7E2AA-278D-0B48-A5DE-00B1FC5BDAF9}" type="slidenum">
              <a:rPr lang="en-US" smtClean="0"/>
              <a:t>5</a:t>
            </a:fld>
            <a:endParaRPr lang="en-US" dirty="0"/>
          </a:p>
        </p:txBody>
      </p:sp>
    </p:spTree>
    <p:extLst>
      <p:ext uri="{BB962C8B-B14F-4D97-AF65-F5344CB8AC3E}">
        <p14:creationId xmlns:p14="http://schemas.microsoft.com/office/powerpoint/2010/main" val="804846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4242619" y="1238819"/>
            <a:ext cx="3215149" cy="835566"/>
          </a:xfrm>
          <a:solidFill>
            <a:schemeClr val="accent1"/>
          </a:solidFill>
        </p:spPr>
        <p:txBody>
          <a:bodyPr>
            <a:noAutofit/>
          </a:bodyPr>
          <a:lstStyle/>
          <a:p>
            <a:r>
              <a:rPr lang="en-US" sz="3200" dirty="0"/>
              <a:t>Innovathon’25</a:t>
            </a:r>
          </a:p>
        </p:txBody>
      </p:sp>
      <p:pic>
        <p:nvPicPr>
          <p:cNvPr id="3" name="Picture 2">
            <a:extLst>
              <a:ext uri="{FF2B5EF4-FFF2-40B4-BE49-F238E27FC236}">
                <a16:creationId xmlns:a16="http://schemas.microsoft.com/office/drawing/2014/main" id="{B2565B69-99A7-9AC6-57B7-938E9A52E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543" y="1111154"/>
            <a:ext cx="2117157" cy="1135734"/>
          </a:xfrm>
          <a:prstGeom prst="rect">
            <a:avLst/>
          </a:prstGeom>
        </p:spPr>
      </p:pic>
      <p:sp>
        <p:nvSpPr>
          <p:cNvPr id="5" name="TextBox 4">
            <a:extLst>
              <a:ext uri="{FF2B5EF4-FFF2-40B4-BE49-F238E27FC236}">
                <a16:creationId xmlns:a16="http://schemas.microsoft.com/office/drawing/2014/main" id="{D2327FA8-E295-E1C5-995F-6E7DADF47BB1}"/>
              </a:ext>
            </a:extLst>
          </p:cNvPr>
          <p:cNvSpPr txBox="1"/>
          <p:nvPr/>
        </p:nvSpPr>
        <p:spPr>
          <a:xfrm>
            <a:off x="2880851" y="2443716"/>
            <a:ext cx="2723536" cy="369332"/>
          </a:xfrm>
          <a:prstGeom prst="rect">
            <a:avLst/>
          </a:prstGeom>
          <a:noFill/>
        </p:spPr>
        <p:txBody>
          <a:bodyPr wrap="square" rtlCol="0">
            <a:spAutoFit/>
          </a:bodyPr>
          <a:lstStyle/>
          <a:p>
            <a:r>
              <a:rPr lang="en-IN" i="1" dirty="0"/>
              <a:t>Team Name- Ice Age</a:t>
            </a:r>
          </a:p>
        </p:txBody>
      </p:sp>
      <p:sp>
        <p:nvSpPr>
          <p:cNvPr id="6" name="TextBox 5">
            <a:extLst>
              <a:ext uri="{FF2B5EF4-FFF2-40B4-BE49-F238E27FC236}">
                <a16:creationId xmlns:a16="http://schemas.microsoft.com/office/drawing/2014/main" id="{92D77680-53C3-9BF1-7041-63C86587B183}"/>
              </a:ext>
            </a:extLst>
          </p:cNvPr>
          <p:cNvSpPr txBox="1"/>
          <p:nvPr/>
        </p:nvSpPr>
        <p:spPr>
          <a:xfrm>
            <a:off x="2880851" y="3061873"/>
            <a:ext cx="2290916" cy="646331"/>
          </a:xfrm>
          <a:prstGeom prst="rect">
            <a:avLst/>
          </a:prstGeom>
          <a:noFill/>
        </p:spPr>
        <p:txBody>
          <a:bodyPr wrap="square" rtlCol="0">
            <a:spAutoFit/>
          </a:bodyPr>
          <a:lstStyle/>
          <a:p>
            <a:r>
              <a:rPr lang="en-IN" i="1" dirty="0"/>
              <a:t>Domain- Gen AI</a:t>
            </a:r>
            <a:br>
              <a:rPr lang="en-IN" dirty="0"/>
            </a:br>
            <a:endParaRPr lang="en-IN" dirty="0"/>
          </a:p>
        </p:txBody>
      </p:sp>
      <p:sp>
        <p:nvSpPr>
          <p:cNvPr id="7" name="TextBox 6">
            <a:extLst>
              <a:ext uri="{FF2B5EF4-FFF2-40B4-BE49-F238E27FC236}">
                <a16:creationId xmlns:a16="http://schemas.microsoft.com/office/drawing/2014/main" id="{9A1FB8C1-7717-57CE-FF71-799F25759BA3}"/>
              </a:ext>
            </a:extLst>
          </p:cNvPr>
          <p:cNvSpPr txBox="1"/>
          <p:nvPr/>
        </p:nvSpPr>
        <p:spPr>
          <a:xfrm>
            <a:off x="6469627" y="2323209"/>
            <a:ext cx="2290916" cy="1477328"/>
          </a:xfrm>
          <a:prstGeom prst="rect">
            <a:avLst/>
          </a:prstGeom>
          <a:noFill/>
        </p:spPr>
        <p:txBody>
          <a:bodyPr wrap="square" rtlCol="0">
            <a:spAutoFit/>
          </a:bodyPr>
          <a:lstStyle/>
          <a:p>
            <a:r>
              <a:rPr lang="en-IN" i="1" dirty="0"/>
              <a:t>Team Members-</a:t>
            </a:r>
          </a:p>
          <a:p>
            <a:r>
              <a:rPr lang="en-IN" i="1" dirty="0"/>
              <a:t> </a:t>
            </a:r>
            <a:br>
              <a:rPr lang="en-IN" i="1" dirty="0"/>
            </a:br>
            <a:r>
              <a:rPr lang="en-IN" i="1" dirty="0"/>
              <a:t>Akarshan Gupta</a:t>
            </a:r>
            <a:br>
              <a:rPr lang="en-IN" i="1" dirty="0"/>
            </a:br>
            <a:r>
              <a:rPr lang="en-IN" i="1" dirty="0"/>
              <a:t>  Harsh Hate</a:t>
            </a:r>
            <a:br>
              <a:rPr lang="en-IN" i="1" dirty="0"/>
            </a:br>
            <a:r>
              <a:rPr lang="en-IN" i="1" dirty="0"/>
              <a:t>Gaurav Thakur</a:t>
            </a:r>
          </a:p>
        </p:txBody>
      </p:sp>
      <p:sp>
        <p:nvSpPr>
          <p:cNvPr id="8" name="TextBox 7">
            <a:extLst>
              <a:ext uri="{FF2B5EF4-FFF2-40B4-BE49-F238E27FC236}">
                <a16:creationId xmlns:a16="http://schemas.microsoft.com/office/drawing/2014/main" id="{3B93E77E-709F-CD71-6912-E9B2CCDB9979}"/>
              </a:ext>
            </a:extLst>
          </p:cNvPr>
          <p:cNvSpPr txBox="1"/>
          <p:nvPr/>
        </p:nvSpPr>
        <p:spPr>
          <a:xfrm>
            <a:off x="2961874" y="4017946"/>
            <a:ext cx="5574891" cy="1200329"/>
          </a:xfrm>
          <a:prstGeom prst="rect">
            <a:avLst/>
          </a:prstGeom>
          <a:noFill/>
        </p:spPr>
        <p:txBody>
          <a:bodyPr wrap="square" rtlCol="0">
            <a:spAutoFit/>
          </a:bodyPr>
          <a:lstStyle/>
          <a:p>
            <a:r>
              <a:rPr lang="en-IN" b="1" i="1" dirty="0"/>
              <a:t>Problem Statement-</a:t>
            </a:r>
            <a:br>
              <a:rPr lang="en-IN" b="1" i="1" dirty="0"/>
            </a:br>
            <a:r>
              <a:rPr lang="en-US" b="1" i="1" dirty="0"/>
              <a:t>An AI-powered legal document processing system that simplifies language, summarizes content, extracts key terms, compares contracts, and analyzes risks.</a:t>
            </a:r>
            <a:endParaRPr lang="en-IN" b="1" i="1" dirty="0"/>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D6F6B1-ED09-000C-433A-7B67932FA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567" y="1316620"/>
            <a:ext cx="8102278" cy="4224759"/>
          </a:xfrm>
          <a:prstGeom prst="rect">
            <a:avLst/>
          </a:prstGeom>
        </p:spPr>
      </p:pic>
      <p:sp>
        <p:nvSpPr>
          <p:cNvPr id="7" name="TextBox 6">
            <a:extLst>
              <a:ext uri="{FF2B5EF4-FFF2-40B4-BE49-F238E27FC236}">
                <a16:creationId xmlns:a16="http://schemas.microsoft.com/office/drawing/2014/main" id="{EBAFDDAB-1662-5FC4-3C35-B92BB88D7B48}"/>
              </a:ext>
            </a:extLst>
          </p:cNvPr>
          <p:cNvSpPr txBox="1"/>
          <p:nvPr/>
        </p:nvSpPr>
        <p:spPr>
          <a:xfrm>
            <a:off x="1493134" y="2939970"/>
            <a:ext cx="1215342" cy="923330"/>
          </a:xfrm>
          <a:prstGeom prst="rect">
            <a:avLst/>
          </a:prstGeom>
          <a:noFill/>
        </p:spPr>
        <p:txBody>
          <a:bodyPr wrap="square" rtlCol="0">
            <a:spAutoFit/>
          </a:bodyPr>
          <a:lstStyle/>
          <a:p>
            <a:r>
              <a:rPr lang="en-IN" dirty="0"/>
              <a:t>Fig 3: </a:t>
            </a:r>
            <a:br>
              <a:rPr lang="en-IN" dirty="0"/>
            </a:br>
            <a:r>
              <a:rPr lang="en-IN" dirty="0"/>
              <a:t>Translated Output</a:t>
            </a:r>
          </a:p>
        </p:txBody>
      </p:sp>
    </p:spTree>
    <p:extLst>
      <p:ext uri="{BB962C8B-B14F-4D97-AF65-F5344CB8AC3E}">
        <p14:creationId xmlns:p14="http://schemas.microsoft.com/office/powerpoint/2010/main" val="32212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4802047" y="636609"/>
            <a:ext cx="2587905" cy="1122743"/>
          </a:xfrm>
          <a:noFill/>
        </p:spPr>
        <p:txBody>
          <a:bodyPr anchor="ctr">
            <a:noAutofit/>
          </a:bodyPr>
          <a:lstStyle/>
          <a:p>
            <a:r>
              <a:rPr lang="en-US" sz="3200" dirty="0"/>
              <a:t>Future Scope</a:t>
            </a:r>
          </a:p>
        </p:txBody>
      </p:sp>
      <p:sp>
        <p:nvSpPr>
          <p:cNvPr id="12" name="TextBox 11">
            <a:extLst>
              <a:ext uri="{FF2B5EF4-FFF2-40B4-BE49-F238E27FC236}">
                <a16:creationId xmlns:a16="http://schemas.microsoft.com/office/drawing/2014/main" id="{D722E3A8-27F5-0FAD-DD02-8AEB8020B8ED}"/>
              </a:ext>
            </a:extLst>
          </p:cNvPr>
          <p:cNvSpPr txBox="1"/>
          <p:nvPr/>
        </p:nvSpPr>
        <p:spPr>
          <a:xfrm>
            <a:off x="2801073" y="2511706"/>
            <a:ext cx="731520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Reinforcement learning can be used for better throughput.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Integration with legal databases for real-time legal references.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Mobile app version for on-the-go access.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AI-powered chatbot to answer legal queries interactively.</a:t>
            </a:r>
            <a:endParaRPr lang="en-IN" sz="2000" dirty="0"/>
          </a:p>
        </p:txBody>
      </p:sp>
    </p:spTree>
    <p:extLst>
      <p:ext uri="{BB962C8B-B14F-4D97-AF65-F5344CB8AC3E}">
        <p14:creationId xmlns:p14="http://schemas.microsoft.com/office/powerpoint/2010/main" val="195669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3877519" y="1145893"/>
            <a:ext cx="4803494" cy="752354"/>
          </a:xfrm>
          <a:noFill/>
        </p:spPr>
        <p:txBody>
          <a:bodyPr/>
          <a:lstStyle/>
          <a:p>
            <a:r>
              <a:rPr lang="en-US" sz="3200" dirty="0"/>
              <a:t>Conclusion</a:t>
            </a:r>
          </a:p>
        </p:txBody>
      </p:sp>
      <p:sp>
        <p:nvSpPr>
          <p:cNvPr id="9" name="TextBox 8">
            <a:extLst>
              <a:ext uri="{FF2B5EF4-FFF2-40B4-BE49-F238E27FC236}">
                <a16:creationId xmlns:a16="http://schemas.microsoft.com/office/drawing/2014/main" id="{F90821C1-15D4-B863-E12D-A1AA28C0FAEB}"/>
              </a:ext>
            </a:extLst>
          </p:cNvPr>
          <p:cNvSpPr txBox="1"/>
          <p:nvPr/>
        </p:nvSpPr>
        <p:spPr>
          <a:xfrm>
            <a:off x="3611301" y="2291788"/>
            <a:ext cx="6111433" cy="2862322"/>
          </a:xfrm>
          <a:prstGeom prst="rect">
            <a:avLst/>
          </a:prstGeom>
          <a:noFill/>
        </p:spPr>
        <p:txBody>
          <a:bodyPr wrap="square" rtlCol="0">
            <a:spAutoFit/>
          </a:bodyPr>
          <a:lstStyle/>
          <a:p>
            <a:r>
              <a:rPr lang="en-US" sz="2000" dirty="0"/>
              <a:t>Summarize key takeaways:</a:t>
            </a:r>
            <a:br>
              <a:rPr lang="en-US" sz="2000" dirty="0"/>
            </a:br>
            <a:br>
              <a:rPr lang="en-US" sz="2000" dirty="0"/>
            </a:br>
            <a:r>
              <a:rPr lang="en-US" sz="2000" dirty="0"/>
              <a:t>✅ AI-powered legal document assistant</a:t>
            </a:r>
            <a:br>
              <a:rPr lang="en-US" sz="2000" dirty="0"/>
            </a:br>
            <a:br>
              <a:rPr lang="en-US" sz="2000" dirty="0"/>
            </a:br>
            <a:r>
              <a:rPr lang="en-US" sz="2000" dirty="0"/>
              <a:t>✅ Saves time &amp; effort</a:t>
            </a:r>
            <a:br>
              <a:rPr lang="en-US" sz="2000" dirty="0"/>
            </a:br>
            <a:br>
              <a:rPr lang="en-US" sz="2000" dirty="0"/>
            </a:br>
            <a:r>
              <a:rPr lang="en-US" sz="2000" dirty="0"/>
              <a:t>✅ Provides accessible legal insights</a:t>
            </a:r>
            <a:br>
              <a:rPr lang="en-US" sz="2000" dirty="0"/>
            </a:br>
            <a:br>
              <a:rPr lang="en-US" sz="2000" dirty="0"/>
            </a:br>
            <a:r>
              <a:rPr lang="en-US" sz="2000" dirty="0"/>
              <a:t>✅ Has huge potential for future improvements</a:t>
            </a:r>
            <a:endParaRPr lang="en-IN" sz="2000" dirty="0"/>
          </a:p>
        </p:txBody>
      </p:sp>
    </p:spTree>
    <p:extLst>
      <p:ext uri="{BB962C8B-B14F-4D97-AF65-F5344CB8AC3E}">
        <p14:creationId xmlns:p14="http://schemas.microsoft.com/office/powerpoint/2010/main" val="199424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559906"/>
            <a:ext cx="3905250" cy="1308459"/>
          </a:xfrm>
          <a:noFill/>
        </p:spPr>
        <p:txBody>
          <a:bodyPr anchor="t">
            <a:normAutofit fontScale="92500" lnSpcReduction="20000"/>
          </a:bodyPr>
          <a:lstStyle/>
          <a:p>
            <a:r>
              <a:rPr lang="en-US" dirty="0">
                <a:latin typeface="+mj-lt"/>
              </a:rPr>
              <a:t>Team Ice Age</a:t>
            </a:r>
          </a:p>
          <a:p>
            <a:br>
              <a:rPr lang="en-US" dirty="0">
                <a:latin typeface="+mj-lt"/>
              </a:rPr>
            </a:br>
            <a:r>
              <a:rPr lang="en-US" dirty="0">
                <a:latin typeface="+mj-lt"/>
              </a:rPr>
              <a:t>+91 9769691096</a:t>
            </a:r>
          </a:p>
          <a:p>
            <a:br>
              <a:rPr lang="en-US" dirty="0">
                <a:latin typeface="+mj-lt"/>
              </a:rPr>
            </a:br>
            <a:r>
              <a:rPr lang="en-US" dirty="0">
                <a:latin typeface="+mj-lt"/>
              </a:rPr>
              <a:t>akarshanagupta@acpce.ac.in</a:t>
            </a:r>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752354"/>
            <a:ext cx="8990162" cy="5286137"/>
          </a:xfrm>
          <a:noFill/>
        </p:spPr>
        <p:txBody>
          <a:bodyPr anchor="t">
            <a:noAutofit/>
          </a:bodyPr>
          <a:lstStyle/>
          <a:p>
            <a:pPr algn="l"/>
            <a:r>
              <a:rPr lang="en-US" sz="3200" dirty="0"/>
              <a:t>                                      Introduction</a:t>
            </a:r>
            <a:br>
              <a:rPr lang="en-US" sz="3200" dirty="0"/>
            </a:br>
            <a:br>
              <a:rPr lang="en-US" sz="1800" dirty="0"/>
            </a:br>
            <a:r>
              <a:rPr lang="en-US" sz="1800" i="1" dirty="0">
                <a:latin typeface="+mn-lt"/>
              </a:rPr>
              <a:t>We developed an AI-powered legal document processing system that allows users to upload legal documents and receive the following insights:</a:t>
            </a:r>
            <a:br>
              <a:rPr lang="en-US" sz="1800" i="1" dirty="0">
                <a:latin typeface="+mn-lt"/>
              </a:rPr>
            </a:br>
            <a:br>
              <a:rPr lang="en-US" sz="1800" i="1" dirty="0">
                <a:latin typeface="+mn-lt"/>
              </a:rPr>
            </a:br>
            <a:r>
              <a:rPr lang="en-US" sz="1800" dirty="0"/>
              <a:t> </a:t>
            </a:r>
            <a:r>
              <a:rPr lang="en-US" sz="3200" dirty="0"/>
              <a:t>-&gt;</a:t>
            </a:r>
            <a:r>
              <a:rPr lang="en-US" sz="1800" dirty="0"/>
              <a:t> Language Simplification – Converts complex legal jargon into plain, easy-to-understand language.</a:t>
            </a:r>
            <a:br>
              <a:rPr lang="en-US" sz="1800" dirty="0"/>
            </a:br>
            <a:r>
              <a:rPr lang="en-US" sz="3200" dirty="0"/>
              <a:t>-&gt; </a:t>
            </a:r>
            <a:r>
              <a:rPr lang="en-US" sz="1800" dirty="0"/>
              <a:t>Document Summarization – Generates concise summaries of lengthy legal documents.</a:t>
            </a:r>
            <a:br>
              <a:rPr lang="en-US" sz="1800" dirty="0"/>
            </a:br>
            <a:r>
              <a:rPr lang="en-US" sz="3200" dirty="0"/>
              <a:t>-&gt;</a:t>
            </a:r>
            <a:r>
              <a:rPr lang="en-US" sz="1800" dirty="0"/>
              <a:t> Key Terms Extraction – Identifies and highlights essential legal terms and clauses.</a:t>
            </a:r>
            <a:br>
              <a:rPr lang="en-US" sz="1800" dirty="0"/>
            </a:br>
            <a:r>
              <a:rPr lang="en-US" sz="3200" dirty="0"/>
              <a:t>-&gt;</a:t>
            </a:r>
            <a:r>
              <a:rPr lang="en-US" sz="1800" dirty="0"/>
              <a:t> Contract Comparison – Compares multiple contracts to identify similarities and differences.</a:t>
            </a:r>
            <a:br>
              <a:rPr lang="en-US" sz="1800" dirty="0"/>
            </a:br>
            <a:r>
              <a:rPr lang="en-US" sz="3200" dirty="0"/>
              <a:t>-&gt;</a:t>
            </a:r>
            <a:r>
              <a:rPr lang="en-US" sz="1800" dirty="0"/>
              <a:t> Risk Analysis – Evaluates potential risks and liabilities within the document.</a:t>
            </a:r>
            <a:br>
              <a:rPr lang="en-US" sz="1800" dirty="0"/>
            </a:br>
            <a:br>
              <a:rPr lang="en-US" sz="1800" dirty="0"/>
            </a:br>
            <a:r>
              <a:rPr lang="en-US" sz="1800" i="1" dirty="0">
                <a:latin typeface="+mn-lt"/>
              </a:rPr>
              <a:t>Additionally, the processed output can be translated into English, Hindi, or Marathi, ensuring accessibility across different linguistic backgrounds.</a:t>
            </a:r>
            <a:br>
              <a:rPr lang="en-US" sz="1800" dirty="0"/>
            </a:br>
            <a:br>
              <a:rPr lang="en-US" sz="3200" dirty="0"/>
            </a:br>
            <a:endParaRPr lang="en-US" sz="3200"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87706" y="925974"/>
            <a:ext cx="10216587" cy="4734045"/>
          </a:xfrm>
          <a:solidFill>
            <a:schemeClr val="bg1">
              <a:alpha val="95000"/>
            </a:schemeClr>
          </a:solidFill>
        </p:spPr>
        <p:txBody>
          <a:bodyPr anchor="ctr"/>
          <a:lstStyle/>
          <a:p>
            <a:pPr algn="l"/>
            <a:r>
              <a:rPr lang="en-US" sz="3200" dirty="0"/>
              <a:t>                                                 Objective</a:t>
            </a:r>
            <a:br>
              <a:rPr lang="en-US" sz="3200" dirty="0"/>
            </a:br>
            <a:br>
              <a:rPr lang="en-US" sz="3200" dirty="0"/>
            </a:br>
            <a:r>
              <a:rPr lang="en-US" sz="3200" dirty="0"/>
              <a:t>-&gt; </a:t>
            </a:r>
            <a:r>
              <a:rPr lang="en-US" sz="2000" dirty="0"/>
              <a:t>Simplify Legal Document Understanding – Provide AI-driven insights for complex legal texts.</a:t>
            </a:r>
            <a:br>
              <a:rPr lang="en-US" sz="2000" dirty="0"/>
            </a:br>
            <a:r>
              <a:rPr lang="en-US" sz="3200" dirty="0"/>
              <a:t>-&gt;</a:t>
            </a:r>
            <a:r>
              <a:rPr lang="en-US" sz="2000" dirty="0"/>
              <a:t> Automate Document Summarization – Extract key information, saving time and effort.</a:t>
            </a:r>
            <a:br>
              <a:rPr lang="en-US" sz="2000" dirty="0"/>
            </a:br>
            <a:r>
              <a:rPr lang="en-US" sz="3200" dirty="0"/>
              <a:t>-&gt;</a:t>
            </a:r>
            <a:r>
              <a:rPr lang="en-US" sz="2000" dirty="0"/>
              <a:t> Improve Efficiency – Reduce manual review time using NLP-powered automation.</a:t>
            </a:r>
            <a:br>
              <a:rPr lang="en-US" sz="2000" dirty="0"/>
            </a:br>
            <a:r>
              <a:rPr lang="en-US" sz="3200" dirty="0"/>
              <a:t>-&gt;</a:t>
            </a:r>
            <a:r>
              <a:rPr lang="en-US" sz="2000" dirty="0"/>
              <a:t> Support Multi-Language Processing – Enable users to analyze legal documents in different languages.</a:t>
            </a:r>
            <a:br>
              <a:rPr lang="en-US" sz="2000" dirty="0"/>
            </a:br>
            <a:r>
              <a:rPr lang="en-US" sz="3200" dirty="0"/>
              <a:t>-&gt;</a:t>
            </a:r>
            <a:r>
              <a:rPr lang="en-US" sz="2000" dirty="0"/>
              <a:t> Ensure Scalability – Build a modular, scalable system for future enhancements.</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850982" y="995621"/>
            <a:ext cx="2890305" cy="1064673"/>
          </a:xfrm>
          <a:solidFill>
            <a:schemeClr val="bg2"/>
          </a:solidFill>
        </p:spPr>
        <p:txBody>
          <a:bodyPr>
            <a:noAutofit/>
          </a:bodyPr>
          <a:lstStyle/>
          <a:p>
            <a:pPr algn="ctr"/>
            <a:r>
              <a:rPr lang="en-US" sz="3200" dirty="0"/>
              <a:t>Why LegalEase?</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1491711" y="2494752"/>
            <a:ext cx="8867630" cy="2638622"/>
          </a:xfrm>
        </p:spPr>
        <p:txBody>
          <a:bodyPr/>
          <a:lstStyle/>
          <a:p>
            <a:pPr algn="just"/>
            <a:r>
              <a:rPr lang="en-US" sz="2000" i="1" dirty="0"/>
              <a:t>ChatGPT is a general AI that summarizes any text, but LegalEase is trained specifically on legal documents. This means it understands legal terms, clauses, and context better. LegalEase is optimized for legal documents, so it processes faster and highlights only the most important legal points—unlike ChatGPT, which may generate unnecessary details. LegalEase lets users choose the type of summary (detailed or key points). It can also explain difficult legal terms in simple words. LegalEase ensures data privacy and doesn’t store user documents, making it safer for legal professionals.</a:t>
            </a:r>
          </a:p>
        </p:txBody>
      </p:sp>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247909" y="995425"/>
            <a:ext cx="4016416" cy="879674"/>
          </a:xfrm>
          <a:noFill/>
        </p:spPr>
        <p:txBody>
          <a:bodyPr/>
          <a:lstStyle/>
          <a:p>
            <a:r>
              <a:rPr lang="en-US" dirty="0"/>
              <a:t>Challenges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1616075" y="2106593"/>
            <a:ext cx="8959850" cy="3692546"/>
          </a:xfrm>
          <a:noFill/>
        </p:spPr>
        <p:txBody>
          <a:bodyPr vert="horz" lIns="91440" tIns="45720" rIns="91440" bIns="45720" rtlCol="0" anchor="t">
            <a:noAutofit/>
          </a:bodyPr>
          <a:lstStyle/>
          <a:p>
            <a:pPr marL="285750" indent="-285750">
              <a:buFont typeface="Arial" panose="020B0604020202020204" pitchFamily="34" charset="0"/>
              <a:buChar char="•"/>
            </a:pPr>
            <a:r>
              <a:rPr lang="en-US" dirty="0"/>
              <a:t>Handling Complex Legal Language: Legal documents contain technical jargon, ambiguous phrases, and long sentences, making NLP processing challenging.</a:t>
            </a:r>
          </a:p>
          <a:p>
            <a:pPr marL="285750" indent="-285750">
              <a:buFont typeface="Arial" panose="020B0604020202020204" pitchFamily="34" charset="0"/>
              <a:buChar char="•"/>
            </a:pPr>
            <a:r>
              <a:rPr lang="en-US" dirty="0"/>
              <a:t>Ensuring High Accuracy of AI Predictions: Incorrect clause interpretation or summarization may lead to misleading legal insights. </a:t>
            </a:r>
          </a:p>
          <a:p>
            <a:pPr marL="285750" indent="-285750">
              <a:buFont typeface="Arial" panose="020B0604020202020204" pitchFamily="34" charset="0"/>
              <a:buChar char="•"/>
            </a:pPr>
            <a:r>
              <a:rPr lang="en-US" dirty="0"/>
              <a:t>Multi-Language Support Challenges: Translating legal documents while maintaining legal accuracy and context is difficult.</a:t>
            </a:r>
          </a:p>
          <a:p>
            <a:pPr marL="285750" indent="-285750">
              <a:buFont typeface="Arial" panose="020B0604020202020204" pitchFamily="34" charset="0"/>
              <a:buChar char="•"/>
            </a:pPr>
            <a:r>
              <a:rPr lang="en-US" dirty="0"/>
              <a:t>GPU &amp; Computational Resource Constraints: Running large NLP models (like Transformers) requires high processing power.</a:t>
            </a:r>
          </a:p>
          <a:p>
            <a:pPr marL="285750" indent="-285750">
              <a:buFont typeface="Arial" panose="020B0604020202020204" pitchFamily="34" charset="0"/>
              <a:buChar char="•"/>
            </a:pPr>
            <a:r>
              <a:rPr lang="en-US" dirty="0"/>
              <a:t>Legal Compliance &amp; Ethical Issues: AI-generated legal insights should not replace professional legal advice.</a:t>
            </a:r>
          </a:p>
        </p:txBody>
      </p:sp>
    </p:spTree>
    <p:extLst>
      <p:ext uri="{BB962C8B-B14F-4D97-AF65-F5344CB8AC3E}">
        <p14:creationId xmlns:p14="http://schemas.microsoft.com/office/powerpoint/2010/main" val="1667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3738623" y="711844"/>
            <a:ext cx="4896091" cy="694481"/>
          </a:xfrm>
          <a:solidFill>
            <a:schemeClr val="accent1"/>
          </a:solidFill>
        </p:spPr>
        <p:txBody>
          <a:bodyPr/>
          <a:lstStyle/>
          <a:p>
            <a:r>
              <a:rPr lang="en-US" sz="3200" dirty="0"/>
              <a:t>System Architecture</a:t>
            </a:r>
          </a:p>
        </p:txBody>
      </p:sp>
      <p:pic>
        <p:nvPicPr>
          <p:cNvPr id="10" name="Picture 9">
            <a:extLst>
              <a:ext uri="{FF2B5EF4-FFF2-40B4-BE49-F238E27FC236}">
                <a16:creationId xmlns:a16="http://schemas.microsoft.com/office/drawing/2014/main" id="{F682AC36-0E3A-4414-3507-833D31B36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51" y="1794076"/>
            <a:ext cx="10370916" cy="4786131"/>
          </a:xfrm>
          <a:prstGeom prst="rect">
            <a:avLst/>
          </a:prstGeom>
        </p:spPr>
      </p:pic>
    </p:spTree>
    <p:extLst>
      <p:ext uri="{BB962C8B-B14F-4D97-AF65-F5344CB8AC3E}">
        <p14:creationId xmlns:p14="http://schemas.microsoft.com/office/powerpoint/2010/main" val="142059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3935392" y="1250064"/>
            <a:ext cx="4456254" cy="601885"/>
          </a:xfrm>
          <a:solidFill>
            <a:schemeClr val="accent1"/>
          </a:solidFill>
        </p:spPr>
        <p:txBody>
          <a:bodyPr anchor="b"/>
          <a:lstStyle/>
          <a:p>
            <a:r>
              <a:rPr lang="en-US" sz="3200" dirty="0"/>
              <a:t>Tech-Stack</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1402562" y="2620127"/>
            <a:ext cx="9386875" cy="2785250"/>
          </a:xfrm>
          <a:noFill/>
        </p:spPr>
        <p:txBody>
          <a:bodyPr>
            <a:normAutofit/>
          </a:bodyPr>
          <a:lstStyle/>
          <a:p>
            <a:pPr algn="ctr"/>
            <a:r>
              <a:rPr lang="en-US" sz="2000" dirty="0">
                <a:sym typeface="Wingdings" panose="05000000000000000000" pitchFamily="2" charset="2"/>
              </a:rPr>
              <a:t> </a:t>
            </a:r>
            <a:r>
              <a:rPr lang="en-US" sz="2000" dirty="0"/>
              <a:t>Front-end </a:t>
            </a:r>
            <a:r>
              <a:rPr lang="en-IN" sz="2000" b="0" i="0" dirty="0">
                <a:solidFill>
                  <a:srgbClr val="CDCDCD"/>
                </a:solidFill>
                <a:effectLst/>
                <a:latin typeface="Arial" panose="020B0604020202020204" pitchFamily="34" charset="0"/>
              </a:rPr>
              <a:t>💻</a:t>
            </a:r>
            <a:r>
              <a:rPr lang="en-US" sz="2000" dirty="0"/>
              <a:t>: Gradio (for interactive UI)</a:t>
            </a:r>
          </a:p>
          <a:p>
            <a:pPr algn="ctr"/>
            <a:r>
              <a:rPr lang="en-US" sz="2000" dirty="0">
                <a:sym typeface="Wingdings" panose="05000000000000000000" pitchFamily="2" charset="2"/>
              </a:rPr>
              <a:t> </a:t>
            </a:r>
            <a:r>
              <a:rPr lang="en-US" sz="2000" dirty="0"/>
              <a:t>Back-end </a:t>
            </a:r>
            <a:r>
              <a:rPr lang="en-IN" sz="2000" b="0" i="0" dirty="0">
                <a:solidFill>
                  <a:srgbClr val="CDCDCD"/>
                </a:solidFill>
                <a:effectLst/>
                <a:latin typeface="Arial" panose="020B0604020202020204" pitchFamily="34" charset="0"/>
              </a:rPr>
              <a:t>🗄️</a:t>
            </a:r>
            <a:r>
              <a:rPr lang="en-US" sz="2000" dirty="0"/>
              <a:t>: Gemma-2B Model, Azure API Key </a:t>
            </a:r>
          </a:p>
          <a:p>
            <a:pPr algn="ctr"/>
            <a:r>
              <a:rPr lang="en-US" sz="2000" dirty="0">
                <a:sym typeface="Wingdings" panose="05000000000000000000" pitchFamily="2" charset="2"/>
              </a:rPr>
              <a:t> </a:t>
            </a:r>
            <a:r>
              <a:rPr lang="en-US" sz="2000" dirty="0"/>
              <a:t>Translation Processing </a:t>
            </a:r>
            <a:r>
              <a:rPr lang="en-IN" sz="2000" b="0" i="0" dirty="0">
                <a:solidFill>
                  <a:srgbClr val="ECECEC"/>
                </a:solidFill>
                <a:effectLst/>
                <a:latin typeface="Google Sans"/>
              </a:rPr>
              <a:t>🔄</a:t>
            </a:r>
            <a:r>
              <a:rPr lang="en-US" sz="2000" dirty="0"/>
              <a:t>: CPU, GPU Acceleration</a:t>
            </a:r>
          </a:p>
        </p:txBody>
      </p:sp>
    </p:spTree>
    <p:extLst>
      <p:ext uri="{BB962C8B-B14F-4D97-AF65-F5344CB8AC3E}">
        <p14:creationId xmlns:p14="http://schemas.microsoft.com/office/powerpoint/2010/main" val="305408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E98D166-281B-42CB-885C-323FC26F8E4B}"/>
              </a:ext>
            </a:extLst>
          </p:cNvPr>
          <p:cNvSpPr txBox="1"/>
          <p:nvPr/>
        </p:nvSpPr>
        <p:spPr>
          <a:xfrm>
            <a:off x="5054279" y="844953"/>
            <a:ext cx="2083442" cy="584775"/>
          </a:xfrm>
          <a:prstGeom prst="rect">
            <a:avLst/>
          </a:prstGeom>
          <a:solidFill>
            <a:schemeClr val="accent1"/>
          </a:solidFill>
        </p:spPr>
        <p:txBody>
          <a:bodyPr wrap="square" rtlCol="0">
            <a:spAutoFit/>
          </a:bodyPr>
          <a:lstStyle/>
          <a:p>
            <a:r>
              <a:rPr lang="en-IN" sz="3200" dirty="0"/>
              <a:t>    </a:t>
            </a:r>
            <a:r>
              <a:rPr lang="en-IN" sz="3200" dirty="0">
                <a:latin typeface="+mj-lt"/>
              </a:rPr>
              <a:t>Result</a:t>
            </a:r>
          </a:p>
        </p:txBody>
      </p:sp>
      <p:pic>
        <p:nvPicPr>
          <p:cNvPr id="11" name="Picture 10">
            <a:extLst>
              <a:ext uri="{FF2B5EF4-FFF2-40B4-BE49-F238E27FC236}">
                <a16:creationId xmlns:a16="http://schemas.microsoft.com/office/drawing/2014/main" id="{DAB780CE-7834-5642-AFB7-187D97D09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781" y="1724627"/>
            <a:ext cx="7917085" cy="3877519"/>
          </a:xfrm>
          <a:prstGeom prst="rect">
            <a:avLst/>
          </a:prstGeom>
        </p:spPr>
      </p:pic>
      <p:sp>
        <p:nvSpPr>
          <p:cNvPr id="12" name="TextBox 11">
            <a:extLst>
              <a:ext uri="{FF2B5EF4-FFF2-40B4-BE49-F238E27FC236}">
                <a16:creationId xmlns:a16="http://schemas.microsoft.com/office/drawing/2014/main" id="{18CA3759-E629-606D-141F-C19614F844C8}"/>
              </a:ext>
            </a:extLst>
          </p:cNvPr>
          <p:cNvSpPr txBox="1"/>
          <p:nvPr/>
        </p:nvSpPr>
        <p:spPr>
          <a:xfrm>
            <a:off x="9549114" y="3105834"/>
            <a:ext cx="1385105" cy="646331"/>
          </a:xfrm>
          <a:prstGeom prst="rect">
            <a:avLst/>
          </a:prstGeom>
          <a:noFill/>
        </p:spPr>
        <p:txBody>
          <a:bodyPr wrap="square" rtlCol="0">
            <a:spAutoFit/>
          </a:bodyPr>
          <a:lstStyle/>
          <a:p>
            <a:r>
              <a:rPr lang="en-IN" dirty="0"/>
              <a:t>Fig 1: </a:t>
            </a:r>
          </a:p>
          <a:p>
            <a:r>
              <a:rPr lang="en-IN" dirty="0"/>
              <a:t>Interface</a:t>
            </a:r>
          </a:p>
        </p:txBody>
      </p:sp>
    </p:spTree>
    <p:extLst>
      <p:ext uri="{BB962C8B-B14F-4D97-AF65-F5344CB8AC3E}">
        <p14:creationId xmlns:p14="http://schemas.microsoft.com/office/powerpoint/2010/main" val="219192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360F44-4CA5-63E3-5578-7DF1EC921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258" y="755369"/>
            <a:ext cx="8831484" cy="4499538"/>
          </a:xfrm>
          <a:prstGeom prst="rect">
            <a:avLst/>
          </a:prstGeom>
        </p:spPr>
      </p:pic>
      <p:sp>
        <p:nvSpPr>
          <p:cNvPr id="7" name="TextBox 6">
            <a:extLst>
              <a:ext uri="{FF2B5EF4-FFF2-40B4-BE49-F238E27FC236}">
                <a16:creationId xmlns:a16="http://schemas.microsoft.com/office/drawing/2014/main" id="{594C8E8A-4016-66C3-25C5-E5928F05E489}"/>
              </a:ext>
            </a:extLst>
          </p:cNvPr>
          <p:cNvSpPr txBox="1"/>
          <p:nvPr/>
        </p:nvSpPr>
        <p:spPr>
          <a:xfrm>
            <a:off x="4502552" y="5440101"/>
            <a:ext cx="4572000" cy="369332"/>
          </a:xfrm>
          <a:prstGeom prst="rect">
            <a:avLst/>
          </a:prstGeom>
          <a:noFill/>
        </p:spPr>
        <p:txBody>
          <a:bodyPr wrap="square" rtlCol="0">
            <a:spAutoFit/>
          </a:bodyPr>
          <a:lstStyle/>
          <a:p>
            <a:r>
              <a:rPr lang="en-IN" dirty="0"/>
              <a:t>Fig 2: Language Simplification </a:t>
            </a:r>
          </a:p>
        </p:txBody>
      </p:sp>
    </p:spTree>
    <p:extLst>
      <p:ext uri="{BB962C8B-B14F-4D97-AF65-F5344CB8AC3E}">
        <p14:creationId xmlns:p14="http://schemas.microsoft.com/office/powerpoint/2010/main" val="1225210641"/>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Business plan presentation</Template>
  <TotalTime>143</TotalTime>
  <Words>589</Words>
  <Application>Microsoft Office PowerPoint</Application>
  <PresentationFormat>Widescreen</PresentationFormat>
  <Paragraphs>42</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Arial</vt:lpstr>
      <vt:lpstr>Calibri</vt:lpstr>
      <vt:lpstr>Google Sans</vt:lpstr>
      <vt:lpstr>Quire Sans Pro Light</vt:lpstr>
      <vt:lpstr>Tisa Offc Serif Pro</vt:lpstr>
      <vt:lpstr>Wingdings</vt:lpstr>
      <vt:lpstr>Custom</vt:lpstr>
      <vt:lpstr>Innovathon’25</vt:lpstr>
      <vt:lpstr>                                      Introduction  We developed an AI-powered legal document processing system that allows users to upload legal documents and receive the following insights:   -&gt; Language Simplification – Converts complex legal jargon into plain, easy-to-understand language. -&gt; Document Summarization – Generates concise summaries of lengthy legal documents. -&gt; Key Terms Extraction – Identifies and highlights essential legal terms and clauses. -&gt; Contract Comparison – Compares multiple contracts to identify similarities and differences. -&gt; Risk Analysis – Evaluates potential risks and liabilities within the document.  Additionally, the processed output can be translated into English, Hindi, or Marathi, ensuring accessibility across different linguistic backgrounds.  </vt:lpstr>
      <vt:lpstr>                                                 Objective  -&gt; Simplify Legal Document Understanding – Provide AI-driven insights for complex legal texts. -&gt; Automate Document Summarization – Extract key information, saving time and effort. -&gt; Improve Efficiency – Reduce manual review time using NLP-powered automation. -&gt; Support Multi-Language Processing – Enable users to analyze legal documents in different languages. -&gt; Ensure Scalability – Build a modular, scalable system for future enhancements.</vt:lpstr>
      <vt:lpstr>Why LegalEase?</vt:lpstr>
      <vt:lpstr>Challenges</vt:lpstr>
      <vt:lpstr>System Architecture</vt:lpstr>
      <vt:lpstr>Tech-Stack</vt:lpstr>
      <vt:lpstr>PowerPoint Presentation</vt:lpstr>
      <vt:lpstr>PowerPoint Presentation</vt:lpstr>
      <vt:lpstr>PowerPoint Presentation</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Gaurav Thakur</dc:creator>
  <cp:lastModifiedBy>Gaurav Thakur</cp:lastModifiedBy>
  <cp:revision>2</cp:revision>
  <dcterms:created xsi:type="dcterms:W3CDTF">2025-03-23T01:51:44Z</dcterms:created>
  <dcterms:modified xsi:type="dcterms:W3CDTF">2025-03-23T04:55:55Z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